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9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6" r:id="rId12"/>
    <p:sldId id="267" r:id="rId13"/>
    <p:sldId id="268" r:id="rId14"/>
    <p:sldId id="277" r:id="rId15"/>
    <p:sldId id="269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F9B"/>
    <a:srgbClr val="EA5C33"/>
    <a:srgbClr val="03CF78"/>
    <a:srgbClr val="CF334B"/>
    <a:srgbClr val="2A7DBF"/>
    <a:srgbClr val="F28F3B"/>
    <a:srgbClr val="393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595" autoAdjust="0"/>
  </p:normalViewPr>
  <p:slideViewPr>
    <p:cSldViewPr snapToGrid="0" snapToObjects="1">
      <p:cViewPr varScale="1">
        <p:scale>
          <a:sx n="69" d="100"/>
          <a:sy n="69" d="100"/>
        </p:scale>
        <p:origin x="486" y="66"/>
      </p:cViewPr>
      <p:guideLst/>
    </p:cSldViewPr>
  </p:slideViewPr>
  <p:outlineViewPr>
    <p:cViewPr>
      <p:scale>
        <a:sx n="33" d="100"/>
        <a:sy n="33" d="100"/>
      </p:scale>
      <p:origin x="0" y="-47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A5DD6-A9B6-4773-9484-51DBED110E7F}" type="datetimeFigureOut">
              <a:rPr lang="en-GB" smtClean="0"/>
              <a:t>25/07/2017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A666-DAFD-4346-9B29-712D4A730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4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8700"/>
            <a:ext cx="10515600" cy="619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Subtitle</a:t>
            </a:r>
            <a:endParaRPr lang="fr-FR" dirty="0"/>
          </a:p>
        </p:txBody>
      </p:sp>
      <p:pic>
        <p:nvPicPr>
          <p:cNvPr id="24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646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102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9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0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252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longsid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3821206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4"/>
          </p:nvPr>
        </p:nvSpPr>
        <p:spPr>
          <a:xfrm>
            <a:off x="4948238" y="1735138"/>
            <a:ext cx="6405562" cy="442098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 dirty="0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8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9347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longside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513512" y="1654549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5"/>
          </p:nvPr>
        </p:nvSpPr>
        <p:spPr>
          <a:xfrm>
            <a:off x="6513512" y="4072310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8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1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2" name="Footer Placeholder 18"/>
          <p:cNvSpPr>
            <a:spLocks noGrp="1"/>
          </p:cNvSpPr>
          <p:nvPr>
            <p:ph type="ftr" sz="quarter" idx="17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43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6612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contenu 3"/>
          <p:cNvSpPr>
            <a:spLocks noGrp="1"/>
          </p:cNvSpPr>
          <p:nvPr>
            <p:ph sz="half" idx="16"/>
          </p:nvPr>
        </p:nvSpPr>
        <p:spPr>
          <a:xfrm>
            <a:off x="62499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17" name="Espace réservé pour une image  12"/>
          <p:cNvSpPr>
            <a:spLocks noGrp="1"/>
          </p:cNvSpPr>
          <p:nvPr>
            <p:ph type="pic" sz="quarter" idx="17"/>
          </p:nvPr>
        </p:nvSpPr>
        <p:spPr>
          <a:xfrm>
            <a:off x="6249988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20" name="Slide Number Placeholder 22"/>
          <p:cNvSpPr>
            <a:spLocks noGrp="1"/>
          </p:cNvSpPr>
          <p:nvPr>
            <p:ph type="sldNum" sz="quarter" idx="18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3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4" name="Footer Placeholder 18"/>
          <p:cNvSpPr>
            <a:spLocks noGrp="1"/>
          </p:cNvSpPr>
          <p:nvPr>
            <p:ph type="ftr" sz="quarter" idx="19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 smtClean="0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9231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2750127"/>
            <a:ext cx="9144000" cy="1351506"/>
          </a:xfrm>
        </p:spPr>
        <p:txBody>
          <a:bodyPr anchor="b"/>
          <a:lstStyle>
            <a:lvl1pPr algn="ctr">
              <a:defRPr sz="6000"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 smtClean="0"/>
              <a:t>TITLE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93708"/>
            <a:ext cx="9144000" cy="558401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 smtClean="0"/>
              <a:t>CONFERENCE NAME / MEETING</a:t>
            </a:r>
            <a:endParaRPr lang="fr-FR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6033858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DD / MM / YYYY</a:t>
            </a:r>
            <a:endParaRPr lang="fr-FR" dirty="0"/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67129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smtClean="0"/>
              <a:t>First and Last Name</a:t>
            </a:r>
            <a:endParaRPr lang="fr-FR" dirty="0"/>
          </a:p>
        </p:txBody>
      </p:sp>
      <p:pic>
        <p:nvPicPr>
          <p:cNvPr id="9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57" y="758650"/>
            <a:ext cx="6054912" cy="24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0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CERN </a:t>
            </a:r>
            <a:r>
              <a:rPr lang="fr-FR" dirty="0" err="1" smtClean="0"/>
              <a:t>openlab</a:t>
            </a:r>
            <a:r>
              <a:rPr lang="fr-FR" dirty="0" smtClean="0"/>
              <a:t> </a:t>
            </a:r>
            <a:r>
              <a:rPr lang="fr-FR" dirty="0" err="1" smtClean="0"/>
              <a:t>presentations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8145" y="1825624"/>
            <a:ext cx="10688781" cy="492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smtClean="0"/>
              <a:t>Below are slides that may be useful in creating your presentation. They can be used to give a brief overview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and its work. Feel free to include as many or as few of these slides as you see fit.</a:t>
            </a:r>
          </a:p>
          <a:p>
            <a:pPr lvl="0"/>
            <a:r>
              <a:rPr lang="en-GB" noProof="0" dirty="0" smtClean="0"/>
              <a:t>Add new slides (of various layouts, but all with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formatting), by clicking the drop-down arrow alongside ‘add new slide’.</a:t>
            </a:r>
          </a:p>
          <a:p>
            <a:pPr lvl="0"/>
            <a:r>
              <a:rPr lang="en-GB" noProof="0" dirty="0" smtClean="0"/>
              <a:t>If you are unsure about how to use these slides, or would like any guidance about presenting CERN </a:t>
            </a:r>
            <a:r>
              <a:rPr lang="en-GB" noProof="0" dirty="0" err="1" smtClean="0"/>
              <a:t>openlab’s</a:t>
            </a:r>
            <a:r>
              <a:rPr lang="en-GB" noProof="0" dirty="0" smtClean="0"/>
              <a:t> work, please contact Andrew Purcell.</a:t>
            </a:r>
          </a:p>
          <a:p>
            <a:pPr lvl="0"/>
            <a:r>
              <a:rPr lang="en-GB" noProof="0" dirty="0" smtClean="0"/>
              <a:t>These slides are continuously updated by the CERN </a:t>
            </a:r>
            <a:r>
              <a:rPr lang="en-GB" noProof="0" dirty="0" err="1" smtClean="0"/>
              <a:t>openlab</a:t>
            </a:r>
            <a:r>
              <a:rPr lang="en-GB" noProof="0" dirty="0" smtClean="0"/>
              <a:t> communications team. The latest versions (4:3 and 16:9) are available at http://www.cern.ch/openlab/templates.</a:t>
            </a:r>
          </a:p>
          <a:p>
            <a:pPr lvl="0"/>
            <a:endParaRPr lang="fr-FR" dirty="0" smtClean="0"/>
          </a:p>
          <a:p>
            <a:pPr lvl="0"/>
            <a:endParaRPr lang="fr-FR" dirty="0"/>
          </a:p>
        </p:txBody>
      </p:sp>
      <p:sp>
        <p:nvSpPr>
          <p:cNvPr id="10" name="Slide Number Placeholder 22"/>
          <p:cNvSpPr txBox="1">
            <a:spLocks/>
          </p:cNvSpPr>
          <p:nvPr userDrawn="1"/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100" kern="1200">
                <a:solidFill>
                  <a:srgbClr val="18AF9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035135" y="62739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2" r:id="rId3"/>
    <p:sldLayoutId id="2147483656" r:id="rId4"/>
    <p:sldLayoutId id="2147483653" r:id="rId5"/>
    <p:sldLayoutId id="2147483655" r:id="rId6"/>
    <p:sldLayoutId id="2147483657" r:id="rId7"/>
    <p:sldLayoutId id="2147483659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rn.ch/openlab/templates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.girone@cern.ch" TargetMode="External"/><Relationship Id="rId7" Type="http://schemas.openxmlformats.org/officeDocument/2006/relationships/image" Target="../media/image37.jpg"/><Relationship Id="rId2" Type="http://schemas.openxmlformats.org/officeDocument/2006/relationships/hyperlink" Target="mailto:alberto.di.meglio@cern.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ristina.gunne@cern.ch" TargetMode="External"/><Relationship Id="rId5" Type="http://schemas.openxmlformats.org/officeDocument/2006/relationships/hyperlink" Target="mailto:andrew.purcell@cern.ch" TargetMode="External"/><Relationship Id="rId4" Type="http://schemas.openxmlformats.org/officeDocument/2006/relationships/hyperlink" Target="mailto:fons.rademakers@cern.c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599" y="1734741"/>
            <a:ext cx="1106285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Below are slides that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 useful in creating your presentation. They can be used to give a brief overview CERN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and its work. Feel free to include as many or as few of these slides as you see fit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Add new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blank slides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(of various layouts, but all with the CERN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formatting), by clicking the drop-down arrow alongside ‘add new slide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lvl="0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If you are unsure about how to use these slides, or would like any guidance about presenting CERN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openlab’s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work, please contact Andrew Purcell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These slides are continuously updated by the CERN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communications team. The latest versions (4:3 and 16:9) are available at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http://www.cern.ch/openlab/templates</a:t>
            </a:r>
            <a:r>
              <a:rPr lang="en-GB" sz="2400" dirty="0"/>
              <a:t>.</a:t>
            </a:r>
          </a:p>
        </p:txBody>
      </p:sp>
      <p:sp>
        <p:nvSpPr>
          <p:cNvPr id="3" name="Espace réservé du titre 1"/>
          <p:cNvSpPr txBox="1">
            <a:spLocks/>
          </p:cNvSpPr>
          <p:nvPr/>
        </p:nvSpPr>
        <p:spPr>
          <a:xfrm>
            <a:off x="609599" y="1113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CERN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openlab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titre 1"/>
          <p:cNvSpPr txBox="1">
            <a:spLocks/>
          </p:cNvSpPr>
          <p:nvPr/>
        </p:nvSpPr>
        <p:spPr>
          <a:xfrm>
            <a:off x="741218" y="623924"/>
            <a:ext cx="106576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</a:t>
            </a:r>
            <a:r>
              <a:rPr lang="fr-FR" sz="32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forget</a:t>
            </a:r>
            <a:r>
              <a:rPr lang="fr-FR" sz="32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32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fr-FR" sz="32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FR" sz="32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slide!</a:t>
            </a:r>
            <a:endParaRPr lang="fr-FR" sz="3200" b="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9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Autofit/>
          </a:bodyPr>
          <a:lstStyle/>
          <a:p>
            <a:r>
              <a:rPr lang="en-GB" sz="4000" dirty="0" smtClean="0"/>
              <a:t>KNOWLEDGE SHARING</a:t>
            </a:r>
            <a:endParaRPr lang="fr-FR" sz="4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103654" y="1779884"/>
            <a:ext cx="9242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Working closely with research institutes worldwide on initiatives aimed at sharing tools, skills, and knowledge between the high-energy physics community and other research fields</a:t>
            </a:r>
            <a:r>
              <a:rPr lang="en-GB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GB" sz="20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983369" y="1737166"/>
            <a:ext cx="805919" cy="8033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Working with communities beyond high-energy physics</a:t>
            </a:r>
            <a:endParaRPr lang="en-GB" dirty="0"/>
          </a:p>
        </p:txBody>
      </p:sp>
      <p:sp>
        <p:nvSpPr>
          <p:cNvPr id="20" name="ZoneTexte 17"/>
          <p:cNvSpPr txBox="1"/>
          <p:nvPr/>
        </p:nvSpPr>
        <p:spPr>
          <a:xfrm>
            <a:off x="2103654" y="3202539"/>
            <a:ext cx="8807749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Examples of ongoing projects related to biomedical research.</a:t>
            </a:r>
          </a:p>
          <a:p>
            <a:endParaRPr lang="en-US" b="1" i="1" dirty="0" smtClean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b="1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BioDynaMo</a:t>
            </a:r>
            <a:endParaRPr lang="fr-FR" b="1" dirty="0" smtClean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i="1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Developing a cloud-based platform for modelling biological development.</a:t>
            </a:r>
            <a:endParaRPr lang="en-GB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1000" b="1" i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b="1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GeneROOT</a:t>
            </a:r>
            <a:endParaRPr lang="fr-FR" b="1" dirty="0" smtClean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i="1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Using ROOT to analyse and share large genomic data sets and pipelines.</a:t>
            </a:r>
          </a:p>
          <a:p>
            <a:endParaRPr lang="fr-FR" sz="1050" b="1" i="1" dirty="0" smtClean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fr-FR" b="1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BigHealth</a:t>
            </a:r>
            <a:endParaRPr lang="fr-FR" b="1" dirty="0" smtClean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i="1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	Integrating health data from diverse sources for systems-biology studies.</a:t>
            </a:r>
            <a:endParaRPr lang="fr-FR" b="1" i="1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983368" y="3096193"/>
            <a:ext cx="805919" cy="803313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6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EDUCATION AND </a:t>
            </a:r>
            <a:r>
              <a:rPr lang="fr-FR" dirty="0" smtClean="0"/>
              <a:t>TRAINING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Training </a:t>
            </a:r>
            <a:r>
              <a:rPr lang="fr-FR" sz="2400" dirty="0" err="1" smtClean="0"/>
              <a:t>tomorrow</a:t>
            </a:r>
            <a:r>
              <a:rPr lang="fr-FR" dirty="0" err="1" smtClean="0"/>
              <a:t>’s</a:t>
            </a:r>
            <a:r>
              <a:rPr lang="fr-FR" dirty="0" smtClean="0"/>
              <a:t> leaders in ICT</a:t>
            </a:r>
            <a:endParaRPr lang="fr-FR" sz="2400" dirty="0"/>
          </a:p>
        </p:txBody>
      </p:sp>
      <p:pic>
        <p:nvPicPr>
          <p:cNvPr id="8" name="Espace réservé pour une image 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93273"/>
            <a:ext cx="10515600" cy="4558146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7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EDUCATION AND </a:t>
            </a:r>
            <a:r>
              <a:rPr lang="fr-FR" dirty="0" smtClean="0"/>
              <a:t>TRAINING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36612" y="1642677"/>
            <a:ext cx="2486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runs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fr-FR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highly</a:t>
            </a:r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competitive</a:t>
            </a:r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summer-student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programme</a:t>
            </a:r>
            <a:endParaRPr lang="fr-FR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44036" y="2802364"/>
            <a:ext cx="255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~ 40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students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selected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around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1500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applicants</a:t>
            </a:r>
            <a:endParaRPr lang="fr-FR" sz="1600" i="1" dirty="0">
              <a:solidFill>
                <a:srgbClr val="F28F3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627625" y="1567434"/>
            <a:ext cx="244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Most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dedicated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CERN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personnel are </a:t>
            </a:r>
            <a:r>
              <a:rPr lang="fr-FR" b="1" i="1" dirty="0" err="1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young</a:t>
            </a:r>
            <a:r>
              <a:rPr lang="fr-FR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fr-FR" b="1" i="1" dirty="0" err="1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talented</a:t>
            </a:r>
            <a:r>
              <a:rPr lang="fr-FR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‘</a:t>
            </a:r>
            <a:r>
              <a:rPr lang="fr-FR" b="1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fellows</a:t>
            </a:r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’.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627626" y="2767763"/>
            <a:ext cx="238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Receive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hands-on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experience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cutting-edge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technologies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07768" y="1561388"/>
            <a:ext cx="242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Workshops, training courses,</a:t>
            </a:r>
            <a:r>
              <a:rPr lang="fr-FR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initiatives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run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our</a:t>
            </a:r>
            <a:r>
              <a:rPr lang="fr-FR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collaborators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379710" y="2734660"/>
            <a:ext cx="2321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Competitions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, challenges, online training,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hackathons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339832" y="1561388"/>
            <a:ext cx="1998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Experts</a:t>
            </a:r>
            <a:r>
              <a:rPr lang="fr-FR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research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give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lectures.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339831" y="2719006"/>
            <a:ext cx="199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Participate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both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inside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1600" i="1" dirty="0" err="1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outside</a:t>
            </a:r>
            <a:r>
              <a:rPr lang="fr-FR" sz="1600" i="1" dirty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CERN.</a:t>
            </a:r>
          </a:p>
        </p:txBody>
      </p:sp>
      <p:pic>
        <p:nvPicPr>
          <p:cNvPr id="6" name="Espace réservé pour une image 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"/>
          <a:stretch/>
        </p:blipFill>
        <p:spPr/>
      </p:pic>
      <p:pic>
        <p:nvPicPr>
          <p:cNvPr id="7" name="Espace réservé pour une image  6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"/>
          <a:stretch/>
        </p:blipFill>
        <p:spPr/>
      </p:pic>
      <p:sp>
        <p:nvSpPr>
          <p:cNvPr id="23" name="Footer Placeholder 2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20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/>
          <a:p>
            <a:r>
              <a:rPr lang="fr-FR" dirty="0"/>
              <a:t>Training </a:t>
            </a:r>
            <a:r>
              <a:rPr lang="fr-FR" dirty="0" err="1"/>
              <a:t>tomorrow’s</a:t>
            </a:r>
            <a:r>
              <a:rPr lang="fr-FR" dirty="0"/>
              <a:t> leaders in ICT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15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/>
              <a:t>EDUCATION AND TRAINING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Training </a:t>
            </a:r>
            <a:r>
              <a:rPr lang="fr-FR" dirty="0" err="1"/>
              <a:t>tomorrow’s</a:t>
            </a:r>
            <a:r>
              <a:rPr lang="fr-FR" dirty="0"/>
              <a:t> leaders in ICT</a:t>
            </a:r>
          </a:p>
          <a:p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5231299" y="1454076"/>
            <a:ext cx="200321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CERN-</a:t>
            </a:r>
            <a:r>
              <a:rPr lang="fr-FR" sz="22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hosted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21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WORKSHOPS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6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fr-FR" sz="16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advanced</a:t>
            </a:r>
            <a:r>
              <a:rPr lang="fr-FR" sz="16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topics</a:t>
            </a:r>
            <a:endParaRPr lang="fr-FR" sz="16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031530" y="3756123"/>
            <a:ext cx="3149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JOINT EVENTS </a:t>
            </a:r>
            <a:r>
              <a:rPr lang="fr-FR" sz="20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3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r>
              <a:rPr lang="fr-FR" sz="23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3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endParaRPr lang="fr-FR" sz="235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373506" y="3818942"/>
            <a:ext cx="3012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On-site </a:t>
            </a:r>
            <a:r>
              <a:rPr lang="fr-FR" sz="20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LECTURES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19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fr-FR" sz="19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summer</a:t>
            </a:r>
            <a:r>
              <a:rPr lang="fr-FR" sz="19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9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students</a:t>
            </a:r>
            <a:endParaRPr lang="fr-FR" sz="195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363979" y="5240229"/>
            <a:ext cx="397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Technical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0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SEMINARS</a:t>
            </a:r>
            <a:r>
              <a:rPr lang="fr-FR" sz="2000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0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r"/>
            <a:r>
              <a:rPr lang="fr-FR" sz="19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CERN staff or </a:t>
            </a:r>
            <a:r>
              <a:rPr lang="fr-FR" sz="19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invited</a:t>
            </a:r>
            <a:r>
              <a:rPr lang="fr-FR" sz="19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9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guests</a:t>
            </a:r>
            <a:endParaRPr lang="fr-FR" sz="19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879976" y="2347463"/>
            <a:ext cx="3723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Publication of </a:t>
            </a:r>
            <a:r>
              <a:rPr lang="fr-FR" sz="2000" b="1" i="1" dirty="0" smtClean="0">
                <a:solidFill>
                  <a:srgbClr val="F3903B"/>
                </a:solidFill>
                <a:latin typeface="Arial" charset="0"/>
                <a:ea typeface="Arial" charset="0"/>
                <a:cs typeface="Arial" charset="0"/>
              </a:rPr>
              <a:t>TECHNICAL </a:t>
            </a:r>
            <a:r>
              <a:rPr lang="fr-FR" sz="2100" b="1" i="1" dirty="0" smtClean="0">
                <a:solidFill>
                  <a:srgbClr val="F3903B"/>
                </a:solidFill>
                <a:latin typeface="Arial" charset="0"/>
                <a:ea typeface="Arial" charset="0"/>
                <a:cs typeface="Arial" charset="0"/>
              </a:rPr>
              <a:t>PAPERS AND POSTERS</a:t>
            </a:r>
            <a:endParaRPr lang="fr-FR" sz="2100" b="1" i="1" dirty="0">
              <a:solidFill>
                <a:srgbClr val="F3903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66221" y="2589740"/>
            <a:ext cx="3448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Contributors</a:t>
            </a:r>
            <a:r>
              <a:rPr lang="fr-FR" sz="22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to the </a:t>
            </a:r>
            <a:r>
              <a:rPr lang="fr-FR" sz="22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20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SCHOOL OF COMPUTING</a:t>
            </a:r>
            <a:endParaRPr lang="fr-FR" sz="2000" b="1" i="1" dirty="0">
              <a:solidFill>
                <a:srgbClr val="F28F3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017477" y="5240229"/>
            <a:ext cx="4140366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KEYNOTE PRESENTATION</a:t>
            </a:r>
            <a:r>
              <a:rPr lang="fr-FR" sz="2000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fr-FR" sz="24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at </a:t>
            </a:r>
            <a:r>
              <a:rPr lang="fr-FR" sz="24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leading</a:t>
            </a:r>
            <a:r>
              <a:rPr lang="fr-FR" sz="245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global </a:t>
            </a:r>
            <a:r>
              <a:rPr lang="fr-FR" sz="245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events</a:t>
            </a:r>
            <a:endParaRPr lang="fr-FR" sz="245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5" b="71516"/>
          <a:stretch/>
        </p:blipFill>
        <p:spPr>
          <a:xfrm>
            <a:off x="4714488" y="2620268"/>
            <a:ext cx="2920863" cy="2776712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3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CERN OPENLAB’S WORK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 rot="209677">
            <a:off x="295686" y="4480352"/>
            <a:ext cx="6255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Engagement of multi-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disciplinary</a:t>
            </a:r>
            <a:r>
              <a:rPr lang="fr-FR" sz="28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800" b="1" i="1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EXPERTS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collaborating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on joint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projects</a:t>
            </a:r>
            <a:endParaRPr lang="fr-FR" sz="28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3889" y="1455033"/>
            <a:ext cx="696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Association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fr-FR" sz="2800" b="1" i="1" dirty="0" smtClean="0">
                <a:solidFill>
                  <a:srgbClr val="3BAF74"/>
                </a:solidFill>
                <a:latin typeface="Arial" charset="0"/>
                <a:ea typeface="Arial" charset="0"/>
                <a:cs typeface="Arial" charset="0"/>
              </a:rPr>
              <a:t>WORLD’S LEADING INNOVATORS 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 the IT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endParaRPr lang="fr-FR" sz="28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 rot="21408424">
            <a:off x="6927158" y="4448504"/>
            <a:ext cx="4168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 smtClean="0">
                <a:solidFill>
                  <a:srgbClr val="CF334B"/>
                </a:solidFill>
                <a:latin typeface="Arial" charset="0"/>
                <a:ea typeface="Arial" charset="0"/>
                <a:cs typeface="Arial" charset="0"/>
              </a:rPr>
              <a:t>DISSEMINATION OF RESULTS 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success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stories to a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wide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range of audiences </a:t>
            </a:r>
            <a:endParaRPr lang="fr-FR" sz="28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 rot="21384321">
            <a:off x="300436" y="2562248"/>
            <a:ext cx="42728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Unique </a:t>
            </a:r>
            <a:r>
              <a:rPr lang="fr-FR" sz="3200" b="1" i="1" dirty="0">
                <a:solidFill>
                  <a:srgbClr val="18B09C"/>
                </a:solidFill>
                <a:latin typeface="Arial" charset="0"/>
                <a:ea typeface="Arial" charset="0"/>
                <a:cs typeface="Arial" charset="0"/>
              </a:rPr>
              <a:t>TESTING </a:t>
            </a:r>
            <a:r>
              <a:rPr lang="fr-FR" sz="2800" b="1" i="1" dirty="0">
                <a:solidFill>
                  <a:srgbClr val="18B09C"/>
                </a:solidFill>
                <a:latin typeface="Arial" charset="0"/>
                <a:ea typeface="Arial" charset="0"/>
                <a:cs typeface="Arial" charset="0"/>
              </a:rPr>
              <a:t>ENVIRONMENT </a:t>
            </a:r>
            <a:r>
              <a:rPr lang="fr-FR" sz="28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fr-FR" sz="28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terms</a:t>
            </a:r>
            <a:r>
              <a:rPr lang="fr-FR" sz="28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fr-FR" sz="28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scale</a:t>
            </a:r>
            <a:r>
              <a:rPr lang="fr-FR" sz="2800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sz="2800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complexity</a:t>
            </a:r>
            <a:endParaRPr lang="fr-FR" sz="28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 rot="345315">
            <a:off x="5029587" y="3068646"/>
            <a:ext cx="7132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Recruitment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channel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fr-FR" sz="2800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HIGHLY SKILLED AND TRAINED</a:t>
            </a:r>
            <a:r>
              <a:rPr lang="fr-FR" sz="2800" b="1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young</a:t>
            </a:r>
            <a:r>
              <a:rPr lang="fr-FR" sz="2800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IT </a:t>
            </a:r>
            <a:r>
              <a:rPr lang="fr-FR" sz="2800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specialists</a:t>
            </a:r>
            <a:endParaRPr lang="fr-FR" sz="2800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3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86545" y="2541964"/>
            <a:ext cx="6069881" cy="812968"/>
          </a:xfrm>
        </p:spPr>
        <p:txBody>
          <a:bodyPr>
            <a:noAutofit/>
          </a:bodyPr>
          <a:lstStyle/>
          <a:p>
            <a:r>
              <a:rPr lang="fr-FR" sz="6000" dirty="0" smtClean="0"/>
              <a:t>QUESTIONS?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8492" y="4082671"/>
            <a:ext cx="12143508" cy="490538"/>
          </a:xfrm>
        </p:spPr>
        <p:txBody>
          <a:bodyPr>
            <a:noAutofit/>
          </a:bodyPr>
          <a:lstStyle/>
          <a:p>
            <a:pPr algn="ctr"/>
            <a:r>
              <a:rPr lang="fr-FR" sz="3600" dirty="0" err="1" smtClean="0"/>
              <a:t>Your</a:t>
            </a:r>
            <a:r>
              <a:rPr lang="fr-FR" sz="3600" dirty="0" smtClean="0"/>
              <a:t> email </a:t>
            </a:r>
            <a:r>
              <a:rPr lang="fr-FR" sz="3600" dirty="0" err="1" smtClean="0"/>
              <a:t>address</a:t>
            </a:r>
            <a:endParaRPr lang="fr-FR" sz="360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45934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r>
              <a:rPr lang="fr-FR" sz="28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 contact (</a:t>
            </a:r>
            <a:r>
              <a:rPr lang="fr-FR" sz="2800" dirty="0" err="1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e.g</a:t>
            </a:r>
            <a:r>
              <a:rPr lang="fr-FR" sz="28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. Twitter)</a:t>
            </a:r>
            <a:endParaRPr lang="fr-FR" sz="2800" dirty="0">
              <a:solidFill>
                <a:srgbClr val="18AF9B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047" y="1295407"/>
            <a:ext cx="1171074" cy="1171074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9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CONTACTS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30036" y="1530376"/>
            <a:ext cx="309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CF334B"/>
                </a:solidFill>
                <a:latin typeface="Arial" charset="0"/>
                <a:ea typeface="Arial" charset="0"/>
                <a:cs typeface="Arial" charset="0"/>
              </a:rPr>
              <a:t>ALBERTO DI MEGLIO 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Head</a:t>
            </a:r>
            <a:endParaRPr lang="fr-FR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alberto.di.meglio@cern.ch</a:t>
            </a:r>
            <a:endParaRPr lang="fr-FR" dirty="0" smtClean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530036" y="2924609"/>
            <a:ext cx="2888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rPr>
              <a:t>MARIA GIRONE 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CTO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maria.girone@cern.ch</a:t>
            </a:r>
            <a:endParaRPr lang="fr-FR" dirty="0" smtClean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3200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smtClean="0">
                <a:solidFill>
                  <a:srgbClr val="EA5C33"/>
                </a:solidFill>
                <a:latin typeface="Arial" charset="0"/>
                <a:ea typeface="Arial" charset="0"/>
                <a:cs typeface="Arial" charset="0"/>
              </a:rPr>
              <a:t>FONS RADEMAKERS 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CRO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fons.rademakers@cern.ch</a:t>
            </a:r>
            <a:endParaRPr lang="fr-FR" dirty="0" smtClean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12871" y="1524087"/>
            <a:ext cx="4367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rPr>
              <a:t>ANDREW PURCELL 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Communications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Officer</a:t>
            </a:r>
            <a:endParaRPr lang="fr-FR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5"/>
              </a:rPr>
              <a:t>andrew.purcell@cern.ch</a:t>
            </a:r>
            <a:endParaRPr lang="fr-FR" dirty="0" smtClean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412871" y="2869470"/>
            <a:ext cx="4922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KRISTINA GUNNE </a:t>
            </a: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dirty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 Administration/Finance </a:t>
            </a:r>
            <a:r>
              <a:rPr lang="fr-FR" dirty="0" err="1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rPr>
              <a:t>Officer</a:t>
            </a:r>
            <a:endParaRPr lang="fr-FR" dirty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dirty="0" smtClean="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  <a:hlinkClick r:id="rId6"/>
              </a:rPr>
              <a:t>kristina.gunne@cern.ch</a:t>
            </a:r>
            <a:endParaRPr lang="fr-FR" dirty="0" smtClean="0">
              <a:solidFill>
                <a:srgbClr val="393E9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12871" y="5459045"/>
            <a:ext cx="5650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www.cern.ch</a:t>
            </a:r>
            <a:r>
              <a:rPr lang="fr-FR" sz="3200" b="1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fr-FR" sz="3200" b="1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endParaRPr lang="fr-FR" sz="3200" b="1" i="1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70" y="4370952"/>
            <a:ext cx="1126625" cy="11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58619"/>
            <a:ext cx="9144000" cy="1351506"/>
          </a:xfrm>
        </p:spPr>
        <p:txBody>
          <a:bodyPr anchor="ctr" anchorCtr="0">
            <a:normAutofit/>
          </a:bodyPr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18018"/>
            <a:ext cx="9144000" cy="55840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5490345"/>
            <a:ext cx="9144000" cy="22262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0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83785"/>
            <a:ext cx="10515600" cy="638736"/>
          </a:xfrm>
        </p:spPr>
        <p:txBody>
          <a:bodyPr>
            <a:normAutofit fontScale="90000"/>
          </a:bodyPr>
          <a:lstStyle/>
          <a:p>
            <a:r>
              <a:rPr lang="fr-FR" dirty="0"/>
              <a:t>WHAT IS CERN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658938"/>
            <a:ext cx="5995738" cy="4441825"/>
          </a:xfrm>
        </p:spPr>
        <p:txBody>
          <a:bodyPr>
            <a:normAutofit fontScale="25000" lnSpcReduction="20000"/>
          </a:bodyPr>
          <a:lstStyle/>
          <a:p>
            <a:r>
              <a:rPr lang="fr-FR" sz="6400" b="1" u="sng" dirty="0" err="1" smtClean="0"/>
              <a:t>Member</a:t>
            </a:r>
            <a:r>
              <a:rPr lang="fr-FR" sz="6400" b="1" u="sng" dirty="0" smtClean="0"/>
              <a:t> States:</a:t>
            </a:r>
            <a:endParaRPr lang="fr-FR" sz="6400" b="1" dirty="0"/>
          </a:p>
          <a:p>
            <a:r>
              <a:rPr lang="fr-FR" sz="6400" dirty="0" err="1" smtClean="0">
                <a:solidFill>
                  <a:srgbClr val="2A7DBF"/>
                </a:solidFill>
              </a:rPr>
              <a:t>Austria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Belgium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Bulgaria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 smtClean="0">
                <a:solidFill>
                  <a:srgbClr val="2A7DBF"/>
                </a:solidFill>
              </a:rPr>
              <a:t>Czech</a:t>
            </a:r>
            <a:endParaRPr lang="fr-FR" sz="6400" dirty="0" smtClean="0">
              <a:solidFill>
                <a:srgbClr val="2A7DBF"/>
              </a:solidFill>
            </a:endParaRPr>
          </a:p>
          <a:p>
            <a:r>
              <a:rPr lang="fr-FR" sz="6400" dirty="0" err="1" smtClean="0">
                <a:solidFill>
                  <a:srgbClr val="2A7DBF"/>
                </a:solidFill>
              </a:rPr>
              <a:t>Republic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Denmark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Finland</a:t>
            </a:r>
            <a:r>
              <a:rPr lang="fr-FR" sz="6400" dirty="0">
                <a:solidFill>
                  <a:srgbClr val="2A7DBF"/>
                </a:solidFill>
              </a:rPr>
              <a:t>, France, Germany,</a:t>
            </a:r>
          </a:p>
          <a:p>
            <a:r>
              <a:rPr lang="fr-FR" sz="6400" dirty="0" err="1">
                <a:solidFill>
                  <a:srgbClr val="2A7DBF"/>
                </a:solidFill>
              </a:rPr>
              <a:t>Greece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Hungary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Israel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Italy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Netherlands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Norway</a:t>
            </a:r>
            <a:r>
              <a:rPr lang="fr-FR" sz="6400" dirty="0">
                <a:solidFill>
                  <a:srgbClr val="2A7DBF"/>
                </a:solidFill>
              </a:rPr>
              <a:t>,</a:t>
            </a:r>
          </a:p>
          <a:p>
            <a:r>
              <a:rPr lang="fr-FR" sz="6400" dirty="0" err="1">
                <a:solidFill>
                  <a:srgbClr val="2A7DBF"/>
                </a:solidFill>
              </a:rPr>
              <a:t>Poland</a:t>
            </a:r>
            <a:r>
              <a:rPr lang="fr-FR" sz="6400" dirty="0">
                <a:solidFill>
                  <a:srgbClr val="2A7DBF"/>
                </a:solidFill>
              </a:rPr>
              <a:t>, Portugal, Romania, </a:t>
            </a:r>
            <a:r>
              <a:rPr lang="fr-FR" sz="6400" dirty="0" err="1">
                <a:solidFill>
                  <a:srgbClr val="2A7DBF"/>
                </a:solidFill>
              </a:rPr>
              <a:t>Slovakia</a:t>
            </a:r>
            <a:r>
              <a:rPr lang="fr-FR" sz="6400" dirty="0">
                <a:solidFill>
                  <a:srgbClr val="2A7DBF"/>
                </a:solidFill>
              </a:rPr>
              <a:t>, Spain, </a:t>
            </a:r>
            <a:r>
              <a:rPr lang="fr-FR" sz="6400" dirty="0" err="1">
                <a:solidFill>
                  <a:srgbClr val="2A7DBF"/>
                </a:solidFill>
              </a:rPr>
              <a:t>Sweden</a:t>
            </a:r>
            <a:r>
              <a:rPr lang="fr-FR" sz="6400" dirty="0">
                <a:solidFill>
                  <a:srgbClr val="2A7DBF"/>
                </a:solidFill>
              </a:rPr>
              <a:t>,</a:t>
            </a:r>
          </a:p>
          <a:p>
            <a:r>
              <a:rPr lang="fr-FR" sz="6400" dirty="0" err="1">
                <a:solidFill>
                  <a:srgbClr val="2A7DBF"/>
                </a:solidFill>
              </a:rPr>
              <a:t>Switzerland</a:t>
            </a:r>
            <a:r>
              <a:rPr lang="fr-FR" sz="6400" dirty="0">
                <a:solidFill>
                  <a:srgbClr val="2A7DBF"/>
                </a:solidFill>
              </a:rPr>
              <a:t> and United </a:t>
            </a:r>
            <a:r>
              <a:rPr lang="fr-FR" sz="6400" dirty="0" err="1" smtClean="0">
                <a:solidFill>
                  <a:srgbClr val="2A7DBF"/>
                </a:solidFill>
              </a:rPr>
              <a:t>Kingdom</a:t>
            </a:r>
            <a:endParaRPr lang="fr-FR" sz="6400" dirty="0" smtClean="0">
              <a:solidFill>
                <a:srgbClr val="2A7DBF"/>
              </a:solidFill>
            </a:endParaRPr>
          </a:p>
          <a:p>
            <a:endParaRPr lang="fr-FR" sz="400" dirty="0">
              <a:solidFill>
                <a:srgbClr val="2A7DBF"/>
              </a:solidFill>
            </a:endParaRPr>
          </a:p>
          <a:p>
            <a:r>
              <a:rPr lang="fr-FR" sz="6400" b="1" u="sng" dirty="0" err="1"/>
              <a:t>Associate</a:t>
            </a:r>
            <a:r>
              <a:rPr lang="fr-FR" sz="6400" b="1" u="sng" dirty="0"/>
              <a:t> </a:t>
            </a:r>
            <a:r>
              <a:rPr lang="fr-FR" sz="6400" b="1" u="sng" dirty="0" err="1"/>
              <a:t>Members</a:t>
            </a:r>
            <a:r>
              <a:rPr lang="fr-FR" sz="6400" b="1" u="sng" dirty="0"/>
              <a:t> in the </a:t>
            </a:r>
            <a:r>
              <a:rPr lang="fr-FR" sz="6400" b="1" u="sng" dirty="0" err="1"/>
              <a:t>Pre</a:t>
            </a:r>
            <a:r>
              <a:rPr lang="fr-FR" sz="6400" b="1" u="sng" dirty="0"/>
              <a:t>-Stage to </a:t>
            </a:r>
            <a:r>
              <a:rPr lang="fr-FR" sz="6400" b="1" u="sng" dirty="0" err="1"/>
              <a:t>Membership</a:t>
            </a:r>
            <a:r>
              <a:rPr lang="fr-FR" sz="6400" b="1" u="sng" dirty="0"/>
              <a:t>:</a:t>
            </a:r>
            <a:endParaRPr lang="fr-FR" sz="6400" dirty="0"/>
          </a:p>
          <a:p>
            <a:r>
              <a:rPr lang="fr-FR" sz="6400" dirty="0" err="1">
                <a:solidFill>
                  <a:srgbClr val="2A7DBF"/>
                </a:solidFill>
              </a:rPr>
              <a:t>Cyprus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 smtClean="0">
                <a:solidFill>
                  <a:srgbClr val="2A7DBF"/>
                </a:solidFill>
              </a:rPr>
              <a:t>Serbia</a:t>
            </a:r>
            <a:endParaRPr lang="fr-FR" sz="6400" dirty="0" smtClean="0">
              <a:solidFill>
                <a:srgbClr val="2A7DBF"/>
              </a:solidFill>
            </a:endParaRPr>
          </a:p>
          <a:p>
            <a:endParaRPr lang="fr-FR" sz="400" dirty="0">
              <a:solidFill>
                <a:srgbClr val="2A7DBF"/>
              </a:solidFill>
            </a:endParaRPr>
          </a:p>
          <a:p>
            <a:r>
              <a:rPr lang="fr-FR" sz="6400" b="1" u="sng" dirty="0" err="1"/>
              <a:t>Associate</a:t>
            </a:r>
            <a:r>
              <a:rPr lang="fr-FR" sz="6400" b="1" u="sng" dirty="0"/>
              <a:t> </a:t>
            </a:r>
            <a:r>
              <a:rPr lang="fr-FR" sz="6400" b="1" u="sng" dirty="0" smtClean="0"/>
              <a:t>Members:</a:t>
            </a:r>
            <a:endParaRPr lang="fr-FR" sz="6400" b="1" dirty="0"/>
          </a:p>
          <a:p>
            <a:r>
              <a:rPr lang="fr-FR" sz="6400" dirty="0" err="1" smtClean="0">
                <a:solidFill>
                  <a:srgbClr val="2A7DBF"/>
                </a:solidFill>
              </a:rPr>
              <a:t>India</a:t>
            </a:r>
            <a:r>
              <a:rPr lang="fr-FR" sz="6400" dirty="0">
                <a:solidFill>
                  <a:srgbClr val="2A7DBF"/>
                </a:solidFill>
              </a:rPr>
              <a:t>, Pakistan, </a:t>
            </a:r>
            <a:r>
              <a:rPr lang="fr-FR" sz="6400" dirty="0" err="1">
                <a:solidFill>
                  <a:srgbClr val="2A7DBF"/>
                </a:solidFill>
              </a:rPr>
              <a:t>Turkey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smtClean="0">
                <a:solidFill>
                  <a:srgbClr val="2A7DBF"/>
                </a:solidFill>
              </a:rPr>
              <a:t>Ukraine</a:t>
            </a:r>
          </a:p>
          <a:p>
            <a:endParaRPr lang="fr-FR" sz="400" dirty="0">
              <a:solidFill>
                <a:srgbClr val="2A7DBF"/>
              </a:solidFill>
            </a:endParaRPr>
          </a:p>
          <a:p>
            <a:r>
              <a:rPr lang="fr-FR" sz="6400" b="1" u="sng" dirty="0" err="1"/>
              <a:t>Observers</a:t>
            </a:r>
            <a:r>
              <a:rPr lang="fr-FR" sz="6400" b="1" u="sng" dirty="0"/>
              <a:t> to Council:</a:t>
            </a:r>
            <a:r>
              <a:rPr lang="fr-FR" sz="6400" b="1" dirty="0"/>
              <a:t> </a:t>
            </a:r>
            <a:endParaRPr lang="fr-FR" sz="6400" b="1" dirty="0" smtClean="0"/>
          </a:p>
          <a:p>
            <a:r>
              <a:rPr lang="fr-FR" sz="6400" dirty="0" err="1" smtClean="0">
                <a:solidFill>
                  <a:srgbClr val="2A7DBF"/>
                </a:solidFill>
              </a:rPr>
              <a:t>Japan</a:t>
            </a:r>
            <a:r>
              <a:rPr lang="fr-FR" sz="6400" dirty="0">
                <a:solidFill>
                  <a:srgbClr val="2A7DBF"/>
                </a:solidFill>
              </a:rPr>
              <a:t>, </a:t>
            </a:r>
            <a:r>
              <a:rPr lang="fr-FR" sz="6400" dirty="0" err="1">
                <a:solidFill>
                  <a:srgbClr val="2A7DBF"/>
                </a:solidFill>
              </a:rPr>
              <a:t>Russia</a:t>
            </a:r>
            <a:r>
              <a:rPr lang="fr-FR" sz="6400" dirty="0">
                <a:solidFill>
                  <a:srgbClr val="2A7DBF"/>
                </a:solidFill>
              </a:rPr>
              <a:t>, United States of</a:t>
            </a:r>
          </a:p>
          <a:p>
            <a:r>
              <a:rPr lang="fr-FR" sz="6400" dirty="0" err="1">
                <a:solidFill>
                  <a:srgbClr val="2A7DBF"/>
                </a:solidFill>
              </a:rPr>
              <a:t>America</a:t>
            </a:r>
            <a:r>
              <a:rPr lang="fr-FR" sz="6400" dirty="0">
                <a:solidFill>
                  <a:srgbClr val="2A7DBF"/>
                </a:solidFill>
              </a:rPr>
              <a:t>, the </a:t>
            </a:r>
            <a:r>
              <a:rPr lang="fr-FR" sz="6400" dirty="0" err="1">
                <a:solidFill>
                  <a:srgbClr val="2A7DBF"/>
                </a:solidFill>
              </a:rPr>
              <a:t>European</a:t>
            </a:r>
            <a:r>
              <a:rPr lang="fr-FR" sz="6400" dirty="0">
                <a:solidFill>
                  <a:srgbClr val="2A7DBF"/>
                </a:solidFill>
              </a:rPr>
              <a:t> Commission, Joint Institute for</a:t>
            </a:r>
          </a:p>
          <a:p>
            <a:r>
              <a:rPr lang="fr-FR" sz="6400" dirty="0" err="1">
                <a:solidFill>
                  <a:srgbClr val="2A7DBF"/>
                </a:solidFill>
              </a:rPr>
              <a:t>Nuclear</a:t>
            </a:r>
            <a:r>
              <a:rPr lang="fr-FR" sz="6400" dirty="0">
                <a:solidFill>
                  <a:srgbClr val="2A7DBF"/>
                </a:solidFill>
              </a:rPr>
              <a:t> </a:t>
            </a:r>
            <a:r>
              <a:rPr lang="fr-FR" sz="6400" dirty="0" err="1">
                <a:solidFill>
                  <a:srgbClr val="2A7DBF"/>
                </a:solidFill>
              </a:rPr>
              <a:t>Research</a:t>
            </a:r>
            <a:r>
              <a:rPr lang="fr-FR" sz="6400" dirty="0">
                <a:solidFill>
                  <a:srgbClr val="2A7DBF"/>
                </a:solidFill>
              </a:rPr>
              <a:t> and </a:t>
            </a:r>
            <a:r>
              <a:rPr lang="fr-FR" sz="6400" dirty="0" smtClean="0">
                <a:solidFill>
                  <a:srgbClr val="2A7DBF"/>
                </a:solidFill>
              </a:rPr>
              <a:t>UNESCO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7098632" y="4610787"/>
            <a:ext cx="30391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~ </a:t>
            </a:r>
            <a:r>
              <a:rPr lang="fr-FR" sz="16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3 000 </a:t>
            </a:r>
            <a:r>
              <a:rPr lang="fr-FR" sz="16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members</a:t>
            </a:r>
            <a:r>
              <a:rPr lang="fr-FR" sz="16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of personnel</a:t>
            </a:r>
            <a:endParaRPr lang="fr-FR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~ 12 000 </a:t>
            </a:r>
            <a:r>
              <a:rPr lang="fr-FR" sz="16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users</a:t>
            </a:r>
            <a:endParaRPr lang="fr-FR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sz="16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Budget ~ 1 100 </a:t>
            </a:r>
            <a:r>
              <a:rPr lang="fr-FR" sz="1600" i="1" dirty="0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MCHF per </a:t>
            </a:r>
            <a:r>
              <a:rPr lang="fr-FR" sz="1600" i="1" dirty="0" err="1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year</a:t>
            </a:r>
            <a:endParaRPr lang="fr-FR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fr-FR" sz="1600" dirty="0" smtClean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245" y="1949731"/>
            <a:ext cx="4396901" cy="25328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65144" y="5631507"/>
            <a:ext cx="1938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2A7DBF"/>
                </a:solidFill>
              </a:rPr>
              <a:t>FOUNDED IN 1954</a:t>
            </a: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/>
          <a:p>
            <a:r>
              <a:rPr lang="fr-FR" sz="2400" dirty="0" smtClean="0"/>
              <a:t>European </a:t>
            </a:r>
            <a:r>
              <a:rPr lang="fr-FR" sz="2400" dirty="0" err="1" smtClean="0"/>
              <a:t>Organization</a:t>
            </a:r>
            <a:r>
              <a:rPr lang="fr-FR" sz="2400" dirty="0" smtClean="0"/>
              <a:t> for </a:t>
            </a:r>
            <a:r>
              <a:rPr lang="fr-FR" sz="2400" dirty="0" err="1" smtClean="0"/>
              <a:t>Nuclear</a:t>
            </a:r>
            <a:r>
              <a:rPr lang="fr-FR" sz="2400" dirty="0" smtClean="0"/>
              <a:t> </a:t>
            </a:r>
            <a:r>
              <a:rPr lang="fr-FR" dirty="0" err="1"/>
              <a:t>R</a:t>
            </a:r>
            <a:r>
              <a:rPr lang="fr-FR" sz="2400" dirty="0" err="1" smtClean="0"/>
              <a:t>esearch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124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CERN: A UNIQUE ENVIRONMENT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400" dirty="0" err="1" smtClean="0"/>
              <a:t>Pushing</a:t>
            </a:r>
            <a:r>
              <a:rPr lang="fr-FR" sz="2400" dirty="0" smtClean="0"/>
              <a:t> technologies </a:t>
            </a:r>
            <a:r>
              <a:rPr lang="fr-FR" sz="2400" dirty="0"/>
              <a:t>to </a:t>
            </a:r>
            <a:r>
              <a:rPr lang="fr-FR" sz="2400" dirty="0" err="1"/>
              <a:t>their</a:t>
            </a:r>
            <a:r>
              <a:rPr lang="fr-FR" sz="2400" dirty="0"/>
              <a:t> </a:t>
            </a:r>
            <a:r>
              <a:rPr lang="fr-FR" sz="2400" dirty="0" err="1"/>
              <a:t>limits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8" name="Espace réservé pour une image 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2636" y="1645064"/>
            <a:ext cx="10119797" cy="4628894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1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 VIRTUOUS CYCLE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400" dirty="0" err="1" smtClean="0"/>
              <a:t>Driving</a:t>
            </a:r>
            <a:r>
              <a:rPr lang="fr-FR" sz="2400" dirty="0" smtClean="0"/>
              <a:t> ICT innovation in science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251" y="1620253"/>
            <a:ext cx="6731734" cy="4631836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2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97232"/>
            <a:ext cx="10515600" cy="625289"/>
          </a:xfrm>
        </p:spPr>
        <p:txBody>
          <a:bodyPr>
            <a:noAutofit/>
          </a:bodyPr>
          <a:lstStyle/>
          <a:p>
            <a:r>
              <a:rPr lang="fr-FR" sz="4000" dirty="0"/>
              <a:t>CERN OPENLAB’S </a:t>
            </a:r>
            <a:r>
              <a:rPr lang="fr-FR" sz="4000" dirty="0" smtClean="0"/>
              <a:t>MISSION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30923"/>
            <a:ext cx="5145505" cy="44422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err="1" smtClean="0">
                <a:solidFill>
                  <a:srgbClr val="2A7DBF"/>
                </a:solidFill>
              </a:rPr>
              <a:t>Evaluate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>
                <a:solidFill>
                  <a:srgbClr val="2A7DBF"/>
                </a:solidFill>
              </a:rPr>
              <a:t>state-of-the-art technologies in a</a:t>
            </a:r>
          </a:p>
          <a:p>
            <a:pPr>
              <a:spcBef>
                <a:spcPts val="0"/>
              </a:spcBef>
            </a:pPr>
            <a:r>
              <a:rPr lang="fr-FR" sz="1700" dirty="0"/>
              <a:t> </a:t>
            </a:r>
            <a:r>
              <a:rPr lang="fr-FR" sz="1700" dirty="0" smtClean="0"/>
              <a:t>  </a:t>
            </a:r>
            <a:r>
              <a:rPr lang="fr-FR" sz="1700" dirty="0" err="1" smtClean="0">
                <a:solidFill>
                  <a:srgbClr val="2A7DBF"/>
                </a:solidFill>
              </a:rPr>
              <a:t>challenging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environment</a:t>
            </a:r>
            <a:r>
              <a:rPr lang="fr-FR" sz="1700" dirty="0">
                <a:solidFill>
                  <a:srgbClr val="2A7DBF"/>
                </a:solidFill>
              </a:rPr>
              <a:t> and </a:t>
            </a:r>
            <a:r>
              <a:rPr lang="fr-FR" sz="1700" dirty="0" err="1">
                <a:solidFill>
                  <a:srgbClr val="2A7DBF"/>
                </a:solidFill>
              </a:rPr>
              <a:t>improve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them</a:t>
            </a:r>
            <a:r>
              <a:rPr lang="fr-FR" sz="1700" dirty="0" smtClean="0">
                <a:solidFill>
                  <a:srgbClr val="2A7DB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smtClean="0">
                <a:solidFill>
                  <a:srgbClr val="2A7DBF"/>
                </a:solidFill>
              </a:rPr>
              <a:t>Test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>
                <a:solidFill>
                  <a:srgbClr val="2A7DBF"/>
                </a:solidFill>
              </a:rPr>
              <a:t>in a </a:t>
            </a:r>
            <a:r>
              <a:rPr lang="fr-FR" sz="1700" dirty="0" err="1">
                <a:solidFill>
                  <a:srgbClr val="2A7DBF"/>
                </a:solidFill>
              </a:rPr>
              <a:t>research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environment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today</a:t>
            </a: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 smtClean="0">
                <a:solidFill>
                  <a:srgbClr val="2A7DBF"/>
                </a:solidFill>
              </a:rPr>
              <a:t>   technologies </a:t>
            </a:r>
            <a:r>
              <a:rPr lang="fr-FR" sz="1700" dirty="0" err="1">
                <a:solidFill>
                  <a:srgbClr val="2A7DBF"/>
                </a:solidFill>
              </a:rPr>
              <a:t>that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will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be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used</a:t>
            </a:r>
            <a:r>
              <a:rPr lang="fr-FR" sz="1700" dirty="0">
                <a:solidFill>
                  <a:srgbClr val="2A7DBF"/>
                </a:solidFill>
              </a:rPr>
              <a:t> in </a:t>
            </a:r>
            <a:r>
              <a:rPr lang="fr-FR" sz="1700" dirty="0" err="1">
                <a:solidFill>
                  <a:srgbClr val="2A7DBF"/>
                </a:solidFill>
              </a:rPr>
              <a:t>many</a:t>
            </a:r>
            <a:r>
              <a:rPr lang="fr-FR" sz="1700" dirty="0">
                <a:solidFill>
                  <a:srgbClr val="2A7DBF"/>
                </a:solidFill>
              </a:rPr>
              <a:t> business</a:t>
            </a:r>
          </a:p>
          <a:p>
            <a:pPr>
              <a:spcBef>
                <a:spcPts val="0"/>
              </a:spcBef>
            </a:pPr>
            <a:r>
              <a:rPr lang="fr-FR" sz="1700" dirty="0" smtClean="0">
                <a:solidFill>
                  <a:srgbClr val="2A7DBF"/>
                </a:solidFill>
              </a:rPr>
              <a:t>   </a:t>
            </a:r>
            <a:r>
              <a:rPr lang="fr-FR" sz="1700" dirty="0" err="1" smtClean="0">
                <a:solidFill>
                  <a:srgbClr val="2A7DBF"/>
                </a:solidFill>
              </a:rPr>
              <a:t>sectors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tomorrow</a:t>
            </a:r>
            <a:r>
              <a:rPr lang="fr-FR" sz="1700" dirty="0" smtClean="0">
                <a:solidFill>
                  <a:srgbClr val="2A7DB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smtClean="0">
                <a:solidFill>
                  <a:srgbClr val="2A7DBF"/>
                </a:solidFill>
              </a:rPr>
              <a:t>Train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>
                <a:solidFill>
                  <a:srgbClr val="2A7DBF"/>
                </a:solidFill>
              </a:rPr>
              <a:t>the </a:t>
            </a:r>
            <a:r>
              <a:rPr lang="fr-FR" sz="1700" dirty="0" err="1">
                <a:solidFill>
                  <a:srgbClr val="2A7DBF"/>
                </a:solidFill>
              </a:rPr>
              <a:t>next</a:t>
            </a:r>
            <a:r>
              <a:rPr lang="fr-FR" sz="1700" dirty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generation</a:t>
            </a:r>
            <a:r>
              <a:rPr lang="fr-FR" sz="1700" dirty="0">
                <a:solidFill>
                  <a:srgbClr val="2A7DBF"/>
                </a:solidFill>
              </a:rPr>
              <a:t> of</a:t>
            </a:r>
          </a:p>
          <a:p>
            <a:pPr>
              <a:spcBef>
                <a:spcPts val="0"/>
              </a:spcBef>
            </a:pPr>
            <a:r>
              <a:rPr lang="fr-FR" sz="1700" dirty="0" smtClean="0">
                <a:solidFill>
                  <a:srgbClr val="2A7DBF"/>
                </a:solidFill>
              </a:rPr>
              <a:t>   </a:t>
            </a:r>
            <a:r>
              <a:rPr lang="fr-FR" sz="1700" dirty="0" err="1" smtClean="0">
                <a:solidFill>
                  <a:srgbClr val="2A7DBF"/>
                </a:solidFill>
              </a:rPr>
              <a:t>engineers</a:t>
            </a:r>
            <a:r>
              <a:rPr lang="fr-FR" sz="1700" dirty="0" smtClean="0">
                <a:solidFill>
                  <a:srgbClr val="2A7DBF"/>
                </a:solidFill>
              </a:rPr>
              <a:t>/</a:t>
            </a:r>
            <a:r>
              <a:rPr lang="fr-FR" sz="1700" dirty="0" err="1" smtClean="0">
                <a:solidFill>
                  <a:srgbClr val="2A7DBF"/>
                </a:solidFill>
              </a:rPr>
              <a:t>researchers</a:t>
            </a:r>
            <a:r>
              <a:rPr lang="fr-FR" sz="1700" dirty="0" smtClean="0">
                <a:solidFill>
                  <a:srgbClr val="2A7DB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err="1" smtClean="0">
                <a:solidFill>
                  <a:srgbClr val="2A7DBF"/>
                </a:solidFill>
              </a:rPr>
              <a:t>Promote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education</a:t>
            </a:r>
            <a:r>
              <a:rPr lang="fr-FR" sz="1700" dirty="0">
                <a:solidFill>
                  <a:srgbClr val="2A7DBF"/>
                </a:solidFill>
              </a:rPr>
              <a:t> and cultural exchanges</a:t>
            </a:r>
            <a:r>
              <a:rPr lang="fr-FR" sz="1700" dirty="0" smtClean="0">
                <a:solidFill>
                  <a:srgbClr val="2A7DB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err="1" smtClean="0">
                <a:solidFill>
                  <a:srgbClr val="2A7DBF"/>
                </a:solidFill>
              </a:rPr>
              <a:t>Communicate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 err="1">
                <a:solidFill>
                  <a:srgbClr val="2A7DBF"/>
                </a:solidFill>
              </a:rPr>
              <a:t>results</a:t>
            </a:r>
            <a:r>
              <a:rPr lang="fr-FR" sz="1700" dirty="0">
                <a:solidFill>
                  <a:srgbClr val="2A7DBF"/>
                </a:solidFill>
              </a:rPr>
              <a:t> and </a:t>
            </a:r>
            <a:r>
              <a:rPr lang="fr-FR" sz="1700" dirty="0" err="1">
                <a:solidFill>
                  <a:srgbClr val="2A7DBF"/>
                </a:solidFill>
              </a:rPr>
              <a:t>reach</a:t>
            </a:r>
            <a:r>
              <a:rPr lang="fr-FR" sz="1700" dirty="0">
                <a:solidFill>
                  <a:srgbClr val="2A7DBF"/>
                </a:solidFill>
              </a:rPr>
              <a:t> new audiences</a:t>
            </a:r>
            <a:r>
              <a:rPr lang="fr-FR" sz="1700" dirty="0" smtClean="0">
                <a:solidFill>
                  <a:srgbClr val="2A7DB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>
                <a:solidFill>
                  <a:srgbClr val="2A7DBF"/>
                </a:solidFill>
              </a:rPr>
              <a:t>• 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b="1" dirty="0" err="1" smtClean="0">
                <a:solidFill>
                  <a:srgbClr val="2A7DBF"/>
                </a:solidFill>
              </a:rPr>
              <a:t>Collaborate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>
                <a:solidFill>
                  <a:srgbClr val="2A7DBF"/>
                </a:solidFill>
              </a:rPr>
              <a:t>and exchange </a:t>
            </a:r>
            <a:r>
              <a:rPr lang="fr-FR" sz="1700" dirty="0" err="1">
                <a:solidFill>
                  <a:srgbClr val="2A7DBF"/>
                </a:solidFill>
              </a:rPr>
              <a:t>ideas</a:t>
            </a:r>
            <a:r>
              <a:rPr lang="fr-FR" sz="1700" dirty="0">
                <a:solidFill>
                  <a:srgbClr val="2A7DBF"/>
                </a:solidFill>
              </a:rPr>
              <a:t> to </a:t>
            </a:r>
            <a:r>
              <a:rPr lang="fr-FR" sz="1700" dirty="0" err="1">
                <a:solidFill>
                  <a:srgbClr val="2A7DBF"/>
                </a:solidFill>
              </a:rPr>
              <a:t>create</a:t>
            </a:r>
            <a:endParaRPr lang="fr-FR" sz="1700" dirty="0">
              <a:solidFill>
                <a:srgbClr val="2A7DBF"/>
              </a:solidFill>
            </a:endParaRPr>
          </a:p>
          <a:p>
            <a:pPr>
              <a:spcBef>
                <a:spcPts val="0"/>
              </a:spcBef>
            </a:pPr>
            <a:r>
              <a:rPr lang="fr-FR" sz="1700" dirty="0" smtClean="0">
                <a:solidFill>
                  <a:srgbClr val="2A7DBF"/>
                </a:solidFill>
              </a:rPr>
              <a:t>   </a:t>
            </a:r>
            <a:r>
              <a:rPr lang="fr-FR" sz="1700" dirty="0" err="1" smtClean="0">
                <a:solidFill>
                  <a:srgbClr val="2A7DBF"/>
                </a:solidFill>
              </a:rPr>
              <a:t>knowledge</a:t>
            </a:r>
            <a:r>
              <a:rPr lang="fr-FR" sz="1700" dirty="0" smtClean="0">
                <a:solidFill>
                  <a:srgbClr val="2A7DBF"/>
                </a:solidFill>
              </a:rPr>
              <a:t> </a:t>
            </a:r>
            <a:r>
              <a:rPr lang="fr-FR" sz="1700" dirty="0">
                <a:solidFill>
                  <a:srgbClr val="2A7DBF"/>
                </a:solidFill>
              </a:rPr>
              <a:t>and innovation.</a:t>
            </a:r>
            <a:r>
              <a:rPr lang="fr-FR" sz="1700" dirty="0" smtClean="0">
                <a:solidFill>
                  <a:srgbClr val="2A7DBF"/>
                </a:solidFill>
                <a:effectLst/>
              </a:rPr>
              <a:t> </a:t>
            </a:r>
            <a:endParaRPr lang="fr-FR" sz="1700" dirty="0">
              <a:solidFill>
                <a:srgbClr val="2A7DB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171" y="1988244"/>
            <a:ext cx="5329203" cy="3039311"/>
          </a:xfrm>
          <a:prstGeom prst="rect">
            <a:avLst/>
          </a:prstGeom>
        </p:spPr>
      </p:pic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/>
          <a:p>
            <a:r>
              <a:rPr lang="fr-FR" sz="2400" dirty="0" smtClean="0"/>
              <a:t>Our </a:t>
            </a:r>
            <a:r>
              <a:rPr lang="fr-FR" sz="2400" dirty="0" err="1" smtClean="0"/>
              <a:t>recipe</a:t>
            </a:r>
            <a:r>
              <a:rPr lang="fr-FR" sz="2400" dirty="0" smtClean="0"/>
              <a:t> for </a:t>
            </a:r>
            <a:r>
              <a:rPr lang="fr-FR" sz="2400" dirty="0" err="1" smtClean="0"/>
              <a:t>success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789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Autofit/>
          </a:bodyPr>
          <a:lstStyle/>
          <a:p>
            <a:r>
              <a:rPr lang="fr-FR" sz="4000" dirty="0" smtClean="0"/>
              <a:t>DRIVING INNOVATION SINCE 2001</a:t>
            </a:r>
            <a:endParaRPr lang="fr-FR" sz="4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838200" y="6010835"/>
            <a:ext cx="3263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CERN </a:t>
            </a:r>
            <a:r>
              <a:rPr lang="fr-FR" sz="11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openlab</a:t>
            </a:r>
            <a:r>
              <a:rPr lang="fr-FR" sz="11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Collaboration </a:t>
            </a:r>
            <a:r>
              <a:rPr lang="fr-FR" sz="1100" i="1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Board</a:t>
            </a:r>
            <a:r>
              <a:rPr lang="fr-FR" sz="1100" i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100" i="1" dirty="0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2017</a:t>
            </a:r>
            <a:endParaRPr lang="fr-FR" sz="11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Espace réservé pour une image 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"/>
          <a:stretch/>
        </p:blipFill>
        <p:spPr>
          <a:xfrm>
            <a:off x="836612" y="3667139"/>
            <a:ext cx="5106988" cy="2343696"/>
          </a:xfrm>
        </p:spPr>
      </p:pic>
      <p:pic>
        <p:nvPicPr>
          <p:cNvPr id="14" name="Espace réservé pour une image  1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2"/>
          <a:stretch/>
        </p:blipFill>
        <p:spPr>
          <a:xfrm>
            <a:off x="6249988" y="3667139"/>
            <a:ext cx="5106988" cy="2343696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850" y="1937357"/>
            <a:ext cx="8496300" cy="1409700"/>
          </a:xfrm>
          <a:prstGeom prst="rect">
            <a:avLst/>
          </a:prstGeom>
        </p:spPr>
      </p:pic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Entering</a:t>
            </a:r>
            <a:r>
              <a:rPr lang="fr-FR" sz="2400" dirty="0" smtClean="0"/>
              <a:t> </a:t>
            </a:r>
            <a:r>
              <a:rPr lang="fr-FR" sz="2400" dirty="0" err="1" smtClean="0"/>
              <a:t>our</a:t>
            </a:r>
            <a:r>
              <a:rPr lang="fr-FR" sz="2400" dirty="0" smtClean="0"/>
              <a:t> </a:t>
            </a:r>
            <a:r>
              <a:rPr lang="fr-FR" sz="2400" dirty="0" err="1" smtClean="0"/>
              <a:t>sixth</a:t>
            </a:r>
            <a:r>
              <a:rPr lang="fr-FR" sz="2400" dirty="0" smtClean="0"/>
              <a:t> </a:t>
            </a:r>
            <a:r>
              <a:rPr lang="fr-FR" sz="2400" dirty="0" err="1" smtClean="0"/>
              <a:t>three-year</a:t>
            </a:r>
            <a:r>
              <a:rPr lang="fr-FR" sz="2400" dirty="0" smtClean="0"/>
              <a:t> phase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196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Autofit/>
          </a:bodyPr>
          <a:lstStyle/>
          <a:p>
            <a:r>
              <a:rPr lang="fr-FR" sz="4000" dirty="0" smtClean="0"/>
              <a:t>COLLABORATION </a:t>
            </a:r>
            <a:r>
              <a:rPr lang="fr-FR" sz="4000" dirty="0"/>
              <a:t>MEMBERS</a:t>
            </a:r>
            <a:r>
              <a:rPr lang="fr-FR" sz="4000" dirty="0" smtClean="0">
                <a:effectLst/>
              </a:rPr>
              <a:t> </a:t>
            </a:r>
            <a:endParaRPr lang="fr-FR" sz="4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 public-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partnership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and </a:t>
            </a:r>
            <a:r>
              <a:rPr lang="fr-FR" dirty="0" err="1"/>
              <a:t>industry</a:t>
            </a:r>
            <a:endParaRPr lang="fr-FR" dirty="0"/>
          </a:p>
          <a:p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64" y="1662022"/>
            <a:ext cx="9296399" cy="4332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21" y="4561569"/>
            <a:ext cx="734166" cy="7341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83" y="5232690"/>
            <a:ext cx="725642" cy="1677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07" y="2392506"/>
            <a:ext cx="795983" cy="7897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57" y="4206882"/>
            <a:ext cx="1477651" cy="4869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50" y="2508223"/>
            <a:ext cx="1320997" cy="284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91" y="4697224"/>
            <a:ext cx="807098" cy="2501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20" y="4723928"/>
            <a:ext cx="643420" cy="2047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51" y="5026839"/>
            <a:ext cx="990826" cy="355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83" y="2455452"/>
            <a:ext cx="613501" cy="3899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83" y="2484610"/>
            <a:ext cx="997966" cy="2295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00" y="3485109"/>
            <a:ext cx="919928" cy="608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51" y="3182294"/>
            <a:ext cx="576829" cy="4392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3" y="3253483"/>
            <a:ext cx="874798" cy="4044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01" y="4133161"/>
            <a:ext cx="901737" cy="3171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8" y="4371599"/>
            <a:ext cx="1390143" cy="2172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76" y="2491140"/>
            <a:ext cx="1290718" cy="2815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73" y="4061320"/>
            <a:ext cx="906383" cy="3414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24" y="3214672"/>
            <a:ext cx="733434" cy="6033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23" y="4650650"/>
            <a:ext cx="1209719" cy="12097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12" y="3578686"/>
            <a:ext cx="922483" cy="3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39628"/>
            <a:ext cx="10515600" cy="549275"/>
          </a:xfrm>
        </p:spPr>
        <p:txBody>
          <a:bodyPr>
            <a:noAutofit/>
          </a:bodyPr>
          <a:lstStyle/>
          <a:p>
            <a:r>
              <a:rPr lang="fr-FR" sz="4000" dirty="0" smtClean="0"/>
              <a:t>ICT RESEARCH </a:t>
            </a:r>
            <a:r>
              <a:rPr lang="fr-FR" sz="4000" dirty="0"/>
              <a:t>AREAS</a:t>
            </a:r>
            <a:r>
              <a:rPr lang="fr-FR" sz="4000" dirty="0" smtClean="0">
                <a:effectLst/>
              </a:rPr>
              <a:t> </a:t>
            </a:r>
            <a:endParaRPr lang="fr-FR" sz="4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Tackling</a:t>
            </a:r>
            <a:r>
              <a:rPr lang="fr-FR" dirty="0"/>
              <a:t> </a:t>
            </a:r>
            <a:r>
              <a:rPr lang="fr-FR" dirty="0" err="1"/>
              <a:t>tomorrow’s</a:t>
            </a:r>
            <a:r>
              <a:rPr lang="fr-FR" dirty="0"/>
              <a:t> ICT challenges </a:t>
            </a:r>
            <a:r>
              <a:rPr lang="fr-FR" dirty="0" err="1"/>
              <a:t>today</a:t>
            </a:r>
            <a:endParaRPr lang="fr-FR" dirty="0"/>
          </a:p>
          <a:p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077" b="69368"/>
          <a:stretch/>
        </p:blipFill>
        <p:spPr>
          <a:xfrm>
            <a:off x="889274" y="1954213"/>
            <a:ext cx="834585" cy="8578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914" r="53367" b="34574"/>
          <a:stretch/>
        </p:blipFill>
        <p:spPr>
          <a:xfrm>
            <a:off x="900516" y="3310993"/>
            <a:ext cx="812100" cy="8544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314" r="53723"/>
          <a:stretch/>
        </p:blipFill>
        <p:spPr>
          <a:xfrm>
            <a:off x="900516" y="4707358"/>
            <a:ext cx="805919" cy="8033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805" b="71516"/>
          <a:stretch/>
        </p:blipFill>
        <p:spPr>
          <a:xfrm>
            <a:off x="5674632" y="1956432"/>
            <a:ext cx="839056" cy="7976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45" t="35085" b="35206"/>
          <a:stretch/>
        </p:blipFill>
        <p:spPr>
          <a:xfrm>
            <a:off x="5655359" y="3310993"/>
            <a:ext cx="854689" cy="83195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97" t="71047"/>
          <a:stretch/>
        </p:blipFill>
        <p:spPr>
          <a:xfrm>
            <a:off x="5678917" y="4699862"/>
            <a:ext cx="830119" cy="810809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87107" y="1996315"/>
            <a:ext cx="347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acquisition and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filtering</a:t>
            </a:r>
            <a:endParaRPr lang="fr-FR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Collecting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data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87107" y="3451378"/>
            <a:ext cx="347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Networks and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connectivity</a:t>
            </a:r>
            <a:endParaRPr lang="fr-FR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Connecting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resources</a:t>
            </a:r>
            <a:endParaRPr lang="fr-FR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887107" y="4790859"/>
            <a:ext cx="347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architectures</a:t>
            </a:r>
          </a:p>
          <a:p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Storing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serving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data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745871" y="1996315"/>
            <a:ext cx="504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Compute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management </a:t>
            </a:r>
            <a:r>
              <a:rPr lang="fr-FR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fr-FR" dirty="0" err="1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provisioning</a:t>
            </a:r>
            <a:r>
              <a:rPr lang="fr-FR" dirty="0" smtClean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(cloud)</a:t>
            </a:r>
          </a:p>
          <a:p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Managing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resources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processing</a:t>
            </a:r>
            <a:endParaRPr lang="fr-FR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745871" y="3451378"/>
            <a:ext cx="460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2B7DC0"/>
                </a:solidFill>
              </a:rPr>
              <a:t>Computing</a:t>
            </a:r>
            <a:r>
              <a:rPr lang="fr-FR" dirty="0" smtClean="0">
                <a:solidFill>
                  <a:srgbClr val="2B7DC0"/>
                </a:solidFill>
              </a:rPr>
              <a:t> </a:t>
            </a:r>
            <a:r>
              <a:rPr lang="fr-FR" dirty="0" err="1" smtClean="0">
                <a:solidFill>
                  <a:srgbClr val="2B7DC0"/>
                </a:solidFill>
              </a:rPr>
              <a:t>platforms</a:t>
            </a:r>
            <a:r>
              <a:rPr lang="fr-FR" dirty="0" smtClean="0">
                <a:solidFill>
                  <a:srgbClr val="2B7DC0"/>
                </a:solidFill>
              </a:rPr>
              <a:t>, data </a:t>
            </a:r>
            <a:r>
              <a:rPr lang="fr-FR" dirty="0" err="1" smtClean="0">
                <a:solidFill>
                  <a:srgbClr val="2B7DC0"/>
                </a:solidFill>
              </a:rPr>
              <a:t>analysis</a:t>
            </a:r>
            <a:r>
              <a:rPr lang="fr-FR" dirty="0" smtClean="0">
                <a:solidFill>
                  <a:srgbClr val="2B7DC0"/>
                </a:solidFill>
              </a:rPr>
              <a:t>, simulation</a:t>
            </a:r>
          </a:p>
          <a:p>
            <a:r>
              <a:rPr lang="fr-FR" b="1" i="1" dirty="0" err="1" smtClean="0">
                <a:solidFill>
                  <a:srgbClr val="2B7DC0"/>
                </a:solidFill>
              </a:rPr>
              <a:t>Improving</a:t>
            </a:r>
            <a:r>
              <a:rPr lang="fr-FR" b="1" i="1" dirty="0" smtClean="0">
                <a:solidFill>
                  <a:srgbClr val="2B7DC0"/>
                </a:solidFill>
              </a:rPr>
              <a:t> </a:t>
            </a:r>
            <a:r>
              <a:rPr lang="fr-FR" b="1" i="1" dirty="0" err="1" smtClean="0">
                <a:solidFill>
                  <a:srgbClr val="2B7DC0"/>
                </a:solidFill>
              </a:rPr>
              <a:t>processing</a:t>
            </a:r>
            <a:r>
              <a:rPr lang="fr-FR" b="1" i="1" dirty="0" smtClean="0">
                <a:solidFill>
                  <a:srgbClr val="2B7DC0"/>
                </a:solidFill>
              </a:rPr>
              <a:t> and code </a:t>
            </a:r>
            <a:r>
              <a:rPr lang="fr-FR" b="1" i="1" dirty="0" err="1" smtClean="0">
                <a:solidFill>
                  <a:srgbClr val="2B7DC0"/>
                </a:solidFill>
              </a:rPr>
              <a:t>efficiency</a:t>
            </a:r>
            <a:endParaRPr lang="fr-FR" b="1" i="1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745872" y="4790859"/>
            <a:ext cx="362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Data </a:t>
            </a:r>
            <a:r>
              <a:rPr lang="fr-FR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analytics</a:t>
            </a:r>
            <a:endParaRPr lang="fr-FR" dirty="0">
              <a:solidFill>
                <a:srgbClr val="2B7DC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fr-FR" b="1" i="1" dirty="0" err="1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Extracting</a:t>
            </a:r>
            <a:r>
              <a:rPr lang="fr-FR" b="1" i="1" dirty="0">
                <a:solidFill>
                  <a:srgbClr val="2B7DC0"/>
                </a:solidFill>
                <a:latin typeface="Arial" charset="0"/>
                <a:ea typeface="Arial" charset="0"/>
                <a:cs typeface="Arial" charset="0"/>
              </a:rPr>
              <a:t> information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smtClean="0"/>
              <a:t>To add your name to all slides, go to Insert &gt; Header &amp; Footer. Modify the text in the footer box and then click 'Apply to all'.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76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2A7DBF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1133</Words>
  <Application>Microsoft Office PowerPoint</Application>
  <PresentationFormat>Widescreen</PresentationFormat>
  <Paragraphs>153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Thème Office</vt:lpstr>
      <vt:lpstr>PowerPoint Presentation</vt:lpstr>
      <vt:lpstr>PowerPoint Presentation</vt:lpstr>
      <vt:lpstr>WHAT IS CERN?</vt:lpstr>
      <vt:lpstr>CERN: A UNIQUE ENVIRONMENT</vt:lpstr>
      <vt:lpstr>A VIRTUOUS CYCLE</vt:lpstr>
      <vt:lpstr>CERN OPENLAB’S MISSION</vt:lpstr>
      <vt:lpstr>DRIVING INNOVATION SINCE 2001</vt:lpstr>
      <vt:lpstr>COLLABORATION MEMBERS </vt:lpstr>
      <vt:lpstr>ICT RESEARCH AREAS </vt:lpstr>
      <vt:lpstr>KNOWLEDGE SHARING</vt:lpstr>
      <vt:lpstr>EDUCATION AND TRAINING</vt:lpstr>
      <vt:lpstr>EDUCATION AND TRAINING</vt:lpstr>
      <vt:lpstr>EDUCATION AND TRAINING</vt:lpstr>
      <vt:lpstr>CERN OPENLAB’S WORK</vt:lpstr>
      <vt:lpstr>QUESTIONS?</vt:lpstr>
      <vt:lpstr>CONTACTS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Orestis Galanis</cp:lastModifiedBy>
  <cp:revision>144</cp:revision>
  <dcterms:created xsi:type="dcterms:W3CDTF">2017-05-22T08:24:09Z</dcterms:created>
  <dcterms:modified xsi:type="dcterms:W3CDTF">2017-07-25T11:37:06Z</dcterms:modified>
</cp:coreProperties>
</file>